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3845529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381494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8912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358794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9394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3487115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2098299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3947710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522097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52FBB-737D-45FD-AB50-F18CF8970247}" type="datetimeFigureOut">
              <a:rPr lang="ar-SA" smtClean="0"/>
              <a:t>28/02/1445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3021042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352FBB-737D-45FD-AB50-F18CF8970247}" type="datetimeFigureOut">
              <a:rPr lang="ar-SA" smtClean="0"/>
              <a:t>28/02/1445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682245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352FBB-737D-45FD-AB50-F18CF8970247}" type="datetimeFigureOut">
              <a:rPr lang="ar-SA" smtClean="0"/>
              <a:t>28/02/1445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2517156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352FBB-737D-45FD-AB50-F18CF8970247}" type="datetimeFigureOut">
              <a:rPr lang="ar-SA" smtClean="0"/>
              <a:t>28/02/1445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307739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52FBB-737D-45FD-AB50-F18CF8970247}" type="datetimeFigureOut">
              <a:rPr lang="ar-SA" smtClean="0"/>
              <a:t>28/02/1445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38842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352FBB-737D-45FD-AB50-F18CF8970247}" type="datetimeFigureOut">
              <a:rPr lang="ar-SA" smtClean="0"/>
              <a:t>28/02/1445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1734056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52FBB-737D-45FD-AB50-F18CF8970247}" type="datetimeFigureOut">
              <a:rPr lang="ar-SA" smtClean="0"/>
              <a:t>28/02/1445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21E957F-291F-4098-8247-BA3C3A60E7B3}" type="slidenum">
              <a:rPr lang="ar-SA" smtClean="0"/>
              <a:t>‹#›</a:t>
            </a:fld>
            <a:endParaRPr lang="ar-SA"/>
          </a:p>
        </p:txBody>
      </p:sp>
    </p:spTree>
    <p:extLst>
      <p:ext uri="{BB962C8B-B14F-4D97-AF65-F5344CB8AC3E}">
        <p14:creationId xmlns:p14="http://schemas.microsoft.com/office/powerpoint/2010/main" val="3519267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352FBB-737D-45FD-AB50-F18CF8970247}" type="datetimeFigureOut">
              <a:rPr lang="ar-SA" smtClean="0"/>
              <a:t>28/02/1445</a:t>
            </a:fld>
            <a:endParaRPr lang="ar-S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1E957F-291F-4098-8247-BA3C3A60E7B3}" type="slidenum">
              <a:rPr lang="ar-SA" smtClean="0"/>
              <a:t>‹#›</a:t>
            </a:fld>
            <a:endParaRPr lang="ar-SA"/>
          </a:p>
        </p:txBody>
      </p:sp>
    </p:spTree>
    <p:extLst>
      <p:ext uri="{BB962C8B-B14F-4D97-AF65-F5344CB8AC3E}">
        <p14:creationId xmlns:p14="http://schemas.microsoft.com/office/powerpoint/2010/main" val="4027524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e3arabi.com/?p=11399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sz="7200" dirty="0" smtClean="0">
                <a:latin typeface="Andalus" panose="02020603050405020304" pitchFamily="18" charset="-78"/>
                <a:cs typeface="Andalus" panose="02020603050405020304" pitchFamily="18" charset="-78"/>
              </a:rPr>
              <a:t>كيفية اضافة الموردين علي</a:t>
            </a:r>
            <a:r>
              <a:rPr lang="en-US" sz="7200" dirty="0" smtClean="0">
                <a:latin typeface="Andalus" panose="02020603050405020304" pitchFamily="18" charset="-78"/>
                <a:cs typeface="Andalus" panose="02020603050405020304" pitchFamily="18" charset="-78"/>
              </a:rPr>
              <a:t>SMACC</a:t>
            </a:r>
            <a:r>
              <a:rPr lang="ar-SA" sz="7200" dirty="0" smtClean="0">
                <a:latin typeface="Andalus" panose="02020603050405020304" pitchFamily="18" charset="-78"/>
                <a:cs typeface="Andalus" panose="02020603050405020304" pitchFamily="18" charset="-78"/>
              </a:rPr>
              <a:t> </a:t>
            </a:r>
            <a:endParaRPr lang="ar-SA" sz="7200" dirty="0">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931032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اولاً: تعريف الموردين...</a:t>
            </a:r>
            <a:endParaRPr lang="ar-SA" dirty="0"/>
          </a:p>
        </p:txBody>
      </p:sp>
      <p:sp>
        <p:nvSpPr>
          <p:cNvPr id="3" name="Content Placeholder 2"/>
          <p:cNvSpPr>
            <a:spLocks noGrp="1"/>
          </p:cNvSpPr>
          <p:nvPr>
            <p:ph idx="1"/>
          </p:nvPr>
        </p:nvSpPr>
        <p:spPr/>
        <p:txBody>
          <a:bodyPr>
            <a:normAutofit/>
          </a:bodyPr>
          <a:lstStyle/>
          <a:p>
            <a:pPr algn="just"/>
            <a:r>
              <a:rPr lang="ar-SA" sz="2800" dirty="0">
                <a:latin typeface="Arial" panose="020B0604020202020204" pitchFamily="34" charset="0"/>
                <a:cs typeface="Arial" panose="020B0604020202020204" pitchFamily="34" charset="0"/>
                <a:hlinkClick r:id="rId2"/>
              </a:rPr>
              <a:t> المورد</a:t>
            </a:r>
            <a:r>
              <a:rPr lang="ar-SA" sz="2800" dirty="0">
                <a:latin typeface="Arial" panose="020B0604020202020204" pitchFamily="34" charset="0"/>
                <a:cs typeface="Arial" panose="020B0604020202020204" pitchFamily="34" charset="0"/>
              </a:rPr>
              <a:t> هو شخص أو شركة تقدم مُنتجاً أو خدمة لكيان آخر، يتمثَّل دور المورد في الأعمال التجارية في توفير منتجات عالية الجودة من الشركة المصنعة بسعر جيد إلى تاجر تجزئة لإعادة بيعها، حيثُ أنّ المورد في الأعمال التجارية هو شخص يتصرف كوسيط بين الشركات المصنعة وتجَّار التجزئة، ممّا يضمن أنّ جودة المخزون كافية.</a:t>
            </a:r>
          </a:p>
        </p:txBody>
      </p:sp>
    </p:spTree>
    <p:extLst>
      <p:ext uri="{BB962C8B-B14F-4D97-AF65-F5344CB8AC3E}">
        <p14:creationId xmlns:p14="http://schemas.microsoft.com/office/powerpoint/2010/main" val="167636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dirty="0"/>
              <a:t> </a:t>
            </a:r>
            <a:r>
              <a:rPr lang="ar-SA" dirty="0">
                <a:latin typeface="Andalus" panose="02020603050405020304" pitchFamily="18" charset="-78"/>
                <a:cs typeface="Andalus" panose="02020603050405020304" pitchFamily="18" charset="-78"/>
              </a:rPr>
              <a:t>في الموردين، يمكنك إضافة معلومات المورد الجديد باللغة التي تريدها. يمكنك تحديث وحذف وطباعة معلومات المورد التي تريدها.</a:t>
            </a:r>
            <a:br>
              <a:rPr lang="ar-SA" dirty="0">
                <a:latin typeface="Andalus" panose="02020603050405020304" pitchFamily="18" charset="-78"/>
                <a:cs typeface="Andalus" panose="02020603050405020304" pitchFamily="18" charset="-78"/>
              </a:rPr>
            </a:br>
            <a:r>
              <a:rPr lang="ar-SA" dirty="0">
                <a:latin typeface="Andalus" panose="02020603050405020304" pitchFamily="18" charset="-78"/>
                <a:cs typeface="Andalus" panose="02020603050405020304" pitchFamily="18" charset="-78"/>
              </a:rPr>
              <a:t/>
            </a:r>
            <a:br>
              <a:rPr lang="ar-SA" dirty="0">
                <a:latin typeface="Andalus" panose="02020603050405020304" pitchFamily="18" charset="-78"/>
                <a:cs typeface="Andalus" panose="02020603050405020304" pitchFamily="18" charset="-78"/>
              </a:rPr>
            </a:br>
            <a:endParaRPr lang="ar-SA"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677334" y="1828801"/>
            <a:ext cx="8596668" cy="4212562"/>
          </a:xfrm>
        </p:spPr>
        <p:txBody>
          <a:bodyPr/>
          <a:lstStyle/>
          <a:p>
            <a:r>
              <a:rPr lang="ar-SA" dirty="0" smtClean="0"/>
              <a:t>يتم النقر على ايقونة المخزون ومن ثم النقر علي ايقونة البيانات الرئيسية ومن ثم ستظهر لنا ايقونة الموردين وبالنقر على ايقونة الموردين ستظهر لنا هذه الشاشة كما هو موضح ادناه.</a:t>
            </a:r>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21577"/>
            <a:ext cx="10163372" cy="4036424"/>
          </a:xfrm>
          <a:prstGeom prst="rect">
            <a:avLst/>
          </a:prstGeom>
        </p:spPr>
      </p:pic>
    </p:spTree>
    <p:extLst>
      <p:ext uri="{BB962C8B-B14F-4D97-AF65-F5344CB8AC3E}">
        <p14:creationId xmlns:p14="http://schemas.microsoft.com/office/powerpoint/2010/main" val="178841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
            <a:ext cx="8596668" cy="1737360"/>
          </a:xfrm>
        </p:spPr>
        <p:txBody>
          <a:bodyPr>
            <a:noAutofit/>
          </a:bodyPr>
          <a:lstStyle/>
          <a:p>
            <a:pPr algn="ctr"/>
            <a:r>
              <a:rPr lang="ar-SA" dirty="0">
                <a:latin typeface="Arabic Typesetting" panose="03020402040406030203" pitchFamily="66" charset="-78"/>
                <a:cs typeface="Arabic Typesetting" panose="03020402040406030203" pitchFamily="66" charset="-78"/>
              </a:rPr>
              <a:t>إضافة مورد جديد</a:t>
            </a:r>
            <a:br>
              <a:rPr lang="ar-SA" dirty="0">
                <a:latin typeface="Arabic Typesetting" panose="03020402040406030203" pitchFamily="66" charset="-78"/>
                <a:cs typeface="Arabic Typesetting" panose="03020402040406030203" pitchFamily="66" charset="-78"/>
              </a:rPr>
            </a:br>
            <a:r>
              <a:rPr lang="ar-SA" dirty="0">
                <a:latin typeface="Arabic Typesetting" panose="03020402040406030203" pitchFamily="66" charset="-78"/>
                <a:cs typeface="Arabic Typesetting" panose="03020402040406030203" pitchFamily="66" charset="-78"/>
              </a:rPr>
              <a:t>لإضافة مورد جديد، انتقل إلى </a:t>
            </a:r>
            <a:r>
              <a:rPr lang="ar-SA" b="1" dirty="0">
                <a:latin typeface="Arabic Typesetting" panose="03020402040406030203" pitchFamily="66" charset="-78"/>
                <a:cs typeface="Arabic Typesetting" panose="03020402040406030203" pitchFamily="66" charset="-78"/>
              </a:rPr>
              <a:t>المخزون&gt; البيانات الرئيسية&gt; الموردين،</a:t>
            </a:r>
            <a:r>
              <a:rPr lang="ar-SA" dirty="0">
                <a:latin typeface="Arabic Typesetting" panose="03020402040406030203" pitchFamily="66" charset="-78"/>
                <a:cs typeface="Arabic Typesetting" panose="03020402040406030203" pitchFamily="66" charset="-78"/>
              </a:rPr>
              <a:t> يتم عرض صفحة </a:t>
            </a:r>
            <a:r>
              <a:rPr lang="ar-SA" dirty="0" smtClean="0">
                <a:latin typeface="Arabic Typesetting" panose="03020402040406030203" pitchFamily="66" charset="-78"/>
                <a:cs typeface="Arabic Typesetting" panose="03020402040406030203" pitchFamily="66" charset="-78"/>
              </a:rPr>
              <a:t>الموردين.كما هو موضح سابقاً</a:t>
            </a:r>
            <a:r>
              <a:rPr lang="ar-SA" dirty="0">
                <a:latin typeface="Arabic Typesetting" panose="03020402040406030203" pitchFamily="66" charset="-78"/>
                <a:cs typeface="Arabic Typesetting" panose="03020402040406030203" pitchFamily="66" charset="-78"/>
              </a:rPr>
              <a:t/>
            </a:r>
            <a:br>
              <a:rPr lang="ar-SA" dirty="0">
                <a:latin typeface="Arabic Typesetting" panose="03020402040406030203" pitchFamily="66" charset="-78"/>
                <a:cs typeface="Arabic Typesetting" panose="03020402040406030203" pitchFamily="66" charset="-78"/>
              </a:rPr>
            </a:br>
            <a:endParaRPr lang="ar-SA"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1" y="1867989"/>
            <a:ext cx="10189965" cy="4173374"/>
          </a:xfrm>
        </p:spPr>
        <p:txBody>
          <a:bodyPr/>
          <a:lstStyle/>
          <a:p>
            <a:r>
              <a:rPr lang="ar-SA" dirty="0" smtClean="0"/>
              <a:t>ولاضافة مورد جديد يتم النقر على ايقونة </a:t>
            </a:r>
            <a:r>
              <a:rPr lang="ar-SA" b="1" u="sng" dirty="0" smtClean="0"/>
              <a:t>ادارة  </a:t>
            </a:r>
            <a:r>
              <a:rPr lang="ar-SA" dirty="0"/>
              <a:t> </a:t>
            </a:r>
            <a:r>
              <a:rPr lang="ar-SA" dirty="0" smtClean="0"/>
              <a:t>في الجزء العلوى من الصفحة  . وبعد النقر علي ( ادارة ) ستظهر لنا الشاشة كما هو موضح ادناه .تابع الشرح بالصفحة التالية.</a:t>
            </a:r>
            <a:endParaRPr lang="ar-SA" b="1" u="sng"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965269"/>
            <a:ext cx="10189965" cy="4569950"/>
          </a:xfrm>
          <a:prstGeom prst="rect">
            <a:avLst/>
          </a:prstGeom>
        </p:spPr>
      </p:pic>
    </p:spTree>
    <p:extLst>
      <p:ext uri="{BB962C8B-B14F-4D97-AF65-F5344CB8AC3E}">
        <p14:creationId xmlns:p14="http://schemas.microsoft.com/office/powerpoint/2010/main" val="2811076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ar-SA" sz="2000" b="1" dirty="0">
                <a:latin typeface="Arial" panose="020B0604020202020204" pitchFamily="34" charset="0"/>
                <a:cs typeface="Arial" panose="020B0604020202020204" pitchFamily="34" charset="0"/>
              </a:rPr>
              <a:t>رمز المورد:</a:t>
            </a:r>
            <a:r>
              <a:rPr lang="ar-SA" sz="2000" dirty="0">
                <a:latin typeface="Arial" panose="020B0604020202020204" pitchFamily="34" charset="0"/>
                <a:cs typeface="Arial" panose="020B0604020202020204" pitchFamily="34" charset="0"/>
              </a:rPr>
              <a:t> يتم إنشاء هذا الحقل تلقائيًا بواسطة النظام.</a:t>
            </a:r>
            <a:br>
              <a:rPr lang="ar-SA" sz="2000"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اسم المورد:</a:t>
            </a:r>
            <a:r>
              <a:rPr lang="ar-SA" sz="2000" dirty="0">
                <a:latin typeface="Arial" panose="020B0604020202020204" pitchFamily="34" charset="0"/>
                <a:cs typeface="Arial" panose="020B0604020202020204" pitchFamily="34" charset="0"/>
              </a:rPr>
              <a:t> أدخل اسم المورد.</a:t>
            </a:r>
            <a:br>
              <a:rPr lang="ar-SA" sz="2000"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إدارة الأسماء:</a:t>
            </a:r>
            <a:r>
              <a:rPr lang="ar-SA" sz="2000" dirty="0">
                <a:latin typeface="Arial" panose="020B0604020202020204" pitchFamily="34" charset="0"/>
                <a:cs typeface="Arial" panose="020B0604020202020204" pitchFamily="34" charset="0"/>
              </a:rPr>
              <a:t> يوجد هذا الزر أمام اسم المورد ويحدد اسم المورد بلغات متعددة.</a:t>
            </a:r>
            <a:br>
              <a:rPr lang="ar-SA" sz="2000" dirty="0">
                <a:latin typeface="Arial" panose="020B0604020202020204" pitchFamily="34" charset="0"/>
                <a:cs typeface="Arial" panose="020B0604020202020204" pitchFamily="34" charset="0"/>
              </a:rPr>
            </a:br>
            <a:r>
              <a:rPr lang="ar-SA" sz="2000" dirty="0">
                <a:latin typeface="Arial" panose="020B0604020202020204" pitchFamily="34" charset="0"/>
                <a:cs typeface="Arial" panose="020B0604020202020204" pitchFamily="34" charset="0"/>
              </a:rPr>
              <a:t/>
            </a:r>
            <a:br>
              <a:rPr lang="ar-SA" sz="2000" dirty="0">
                <a:latin typeface="Arial" panose="020B0604020202020204" pitchFamily="34" charset="0"/>
                <a:cs typeface="Arial" panose="020B0604020202020204" pitchFamily="34" charset="0"/>
              </a:rPr>
            </a:br>
            <a:endParaRPr lang="ar-SA" sz="2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763487"/>
            <a:ext cx="8596668" cy="4277876"/>
          </a:xfrm>
        </p:spPr>
        <p:txBody>
          <a:bodyPr>
            <a:noAutofit/>
          </a:bodyPr>
          <a:lstStyle/>
          <a:p>
            <a:r>
              <a:rPr lang="ar-SA" sz="2000" b="1" dirty="0">
                <a:latin typeface="Arial" panose="020B0604020202020204" pitchFamily="34" charset="0"/>
                <a:cs typeface="Arial" panose="020B0604020202020204" pitchFamily="34" charset="0"/>
              </a:rPr>
              <a:t>الهاتف الرئيسي:</a:t>
            </a:r>
            <a:r>
              <a:rPr lang="ar-SA" sz="2000" dirty="0">
                <a:latin typeface="Arial" panose="020B0604020202020204" pitchFamily="34" charset="0"/>
                <a:cs typeface="Arial" panose="020B0604020202020204" pitchFamily="34" charset="0"/>
              </a:rPr>
              <a:t> يعيّن هذا الحقل رقم الهاتف الرئيسي للمورد.</a:t>
            </a:r>
          </a:p>
          <a:p>
            <a:r>
              <a:rPr lang="ar-SA" sz="2000" b="1" dirty="0">
                <a:latin typeface="Arial" panose="020B0604020202020204" pitchFamily="34" charset="0"/>
                <a:cs typeface="Arial" panose="020B0604020202020204" pitchFamily="34" charset="0"/>
              </a:rPr>
              <a:t>الهاتف الفرعي:</a:t>
            </a:r>
            <a:r>
              <a:rPr lang="ar-SA" sz="2000" dirty="0">
                <a:latin typeface="Arial" panose="020B0604020202020204" pitchFamily="34" charset="0"/>
                <a:cs typeface="Arial" panose="020B0604020202020204" pitchFamily="34" charset="0"/>
              </a:rPr>
              <a:t> يعيّن هذا الحقل رقم الهاتف الثانوي للمورد.</a:t>
            </a:r>
          </a:p>
          <a:p>
            <a:r>
              <a:rPr lang="ar-SA" sz="2000" b="1" dirty="0">
                <a:latin typeface="Arial" panose="020B0604020202020204" pitchFamily="34" charset="0"/>
                <a:cs typeface="Arial" panose="020B0604020202020204" pitchFamily="34" charset="0"/>
              </a:rPr>
              <a:t>صندوق البريد:</a:t>
            </a:r>
            <a:r>
              <a:rPr lang="ar-SA" sz="2000" dirty="0">
                <a:latin typeface="Arial" panose="020B0604020202020204" pitchFamily="34" charset="0"/>
                <a:cs typeface="Arial" panose="020B0604020202020204" pitchFamily="34" charset="0"/>
              </a:rPr>
              <a:t> يحدد هذا الحقل الرمز البريدي لموقع للمورد.</a:t>
            </a:r>
          </a:p>
          <a:p>
            <a:r>
              <a:rPr lang="ar-SA" sz="2000" b="1" dirty="0">
                <a:latin typeface="Arial" panose="020B0604020202020204" pitchFamily="34" charset="0"/>
                <a:cs typeface="Arial" panose="020B0604020202020204" pitchFamily="34" charset="0"/>
              </a:rPr>
              <a:t>الدولة:</a:t>
            </a:r>
            <a:r>
              <a:rPr lang="ar-SA" sz="2000" dirty="0">
                <a:latin typeface="Arial" panose="020B0604020202020204" pitchFamily="34" charset="0"/>
                <a:cs typeface="Arial" panose="020B0604020202020204" pitchFamily="34" charset="0"/>
              </a:rPr>
              <a:t> يسمح هذا الحقل باختيار الدولة من القائمة المنسدلة.</a:t>
            </a:r>
          </a:p>
          <a:p>
            <a:r>
              <a:rPr lang="ar-SA" sz="2000" b="1" dirty="0">
                <a:latin typeface="Arial" panose="020B0604020202020204" pitchFamily="34" charset="0"/>
                <a:cs typeface="Arial" panose="020B0604020202020204" pitchFamily="34" charset="0"/>
              </a:rPr>
              <a:t>المدينة:</a:t>
            </a:r>
            <a:r>
              <a:rPr lang="ar-SA" sz="2000" dirty="0">
                <a:latin typeface="Arial" panose="020B0604020202020204" pitchFamily="34" charset="0"/>
                <a:cs typeface="Arial" panose="020B0604020202020204" pitchFamily="34" charset="0"/>
              </a:rPr>
              <a:t> هذا الحقل يحدد مدينة المورد.</a:t>
            </a:r>
          </a:p>
          <a:p>
            <a:r>
              <a:rPr lang="ar-SA" sz="2000" b="1" dirty="0">
                <a:latin typeface="Arial" panose="020B0604020202020204" pitchFamily="34" charset="0"/>
                <a:cs typeface="Arial" panose="020B0604020202020204" pitchFamily="34" charset="0"/>
              </a:rPr>
              <a:t>رمز البريد:</a:t>
            </a:r>
            <a:r>
              <a:rPr lang="ar-SA" sz="2000" dirty="0">
                <a:latin typeface="Arial" panose="020B0604020202020204" pitchFamily="34" charset="0"/>
                <a:cs typeface="Arial" panose="020B0604020202020204" pitchFamily="34" charset="0"/>
              </a:rPr>
              <a:t> يحدد هذا الحقل الرمز البريدي لموقع المورد.</a:t>
            </a:r>
          </a:p>
          <a:p>
            <a:r>
              <a:rPr lang="ar-SA" sz="2000" b="1" dirty="0">
                <a:latin typeface="Arial" panose="020B0604020202020204" pitchFamily="34" charset="0"/>
                <a:cs typeface="Arial" panose="020B0604020202020204" pitchFamily="34" charset="0"/>
              </a:rPr>
              <a:t>العنوان:</a:t>
            </a:r>
            <a:r>
              <a:rPr lang="ar-SA" sz="2000" dirty="0">
                <a:latin typeface="Arial" panose="020B0604020202020204" pitchFamily="34" charset="0"/>
                <a:cs typeface="Arial" panose="020B0604020202020204" pitchFamily="34" charset="0"/>
              </a:rPr>
              <a:t> يحدد هذا الحقل العنوان السكني للمورد.</a:t>
            </a:r>
          </a:p>
          <a:p>
            <a:r>
              <a:rPr lang="ar-SA" sz="2000" b="1" dirty="0">
                <a:latin typeface="Arial" panose="020B0604020202020204" pitchFamily="34" charset="0"/>
                <a:cs typeface="Arial" panose="020B0604020202020204" pitchFamily="34" charset="0"/>
              </a:rPr>
              <a:t>رمز الضريبة / القيمة المضافة:</a:t>
            </a:r>
            <a:r>
              <a:rPr lang="ar-SA" sz="2000" dirty="0">
                <a:latin typeface="Arial" panose="020B0604020202020204" pitchFamily="34" charset="0"/>
                <a:cs typeface="Arial" panose="020B0604020202020204" pitchFamily="34" charset="0"/>
              </a:rPr>
              <a:t> هذا الحقل يعين رقم </a:t>
            </a:r>
            <a:r>
              <a:rPr lang="ar-SA" sz="2000" b="1" dirty="0">
                <a:latin typeface="Arial" panose="020B0604020202020204" pitchFamily="34" charset="0"/>
                <a:cs typeface="Arial" panose="020B0604020202020204" pitchFamily="34" charset="0"/>
              </a:rPr>
              <a:t>ضريبة القيمة المضافة</a:t>
            </a:r>
            <a:r>
              <a:rPr lang="ar-SA" sz="2000" dirty="0">
                <a:latin typeface="Arial" panose="020B0604020202020204" pitchFamily="34" charset="0"/>
                <a:cs typeface="Arial" panose="020B0604020202020204" pitchFamily="34" charset="0"/>
              </a:rPr>
              <a:t> للمورد.</a:t>
            </a:r>
          </a:p>
          <a:p>
            <a:r>
              <a:rPr lang="ar-SA" sz="2000" b="1" dirty="0">
                <a:latin typeface="Arial" panose="020B0604020202020204" pitchFamily="34" charset="0"/>
                <a:cs typeface="Arial" panose="020B0604020202020204" pitchFamily="34" charset="0"/>
              </a:rPr>
              <a:t>ملاحظة:</a:t>
            </a:r>
            <a:r>
              <a:rPr lang="ar-SA" sz="2000" dirty="0">
                <a:latin typeface="Arial" panose="020B0604020202020204" pitchFamily="34" charset="0"/>
                <a:cs typeface="Arial" panose="020B0604020202020204" pitchFamily="34" charset="0"/>
              </a:rPr>
              <a:t> تُستخدم أرقام ضريبة القيمة المضافة للأغراض الضريبية ولا تُمنح إلا للشركات / الموردين المسجلين في ضريبة القيمة المضافة</a:t>
            </a:r>
            <a:r>
              <a:rPr lang="ar-SA" sz="2000" i="1" dirty="0">
                <a:latin typeface="Arial" panose="020B0604020202020204" pitchFamily="34" charset="0"/>
                <a:cs typeface="Arial" panose="020B0604020202020204" pitchFamily="34" charset="0"/>
              </a:rPr>
              <a:t>.</a:t>
            </a:r>
            <a:endParaRPr lang="ar-SA"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رقم التسجيل التجاري:</a:t>
            </a:r>
            <a:r>
              <a:rPr lang="ar-SA" sz="2000" dirty="0">
                <a:latin typeface="Arial" panose="020B0604020202020204" pitchFamily="34" charset="0"/>
                <a:cs typeface="Arial" panose="020B0604020202020204" pitchFamily="34" charset="0"/>
              </a:rPr>
              <a:t> يحدد هذا الحقل رقم السجل التجاري للمورد.</a:t>
            </a:r>
          </a:p>
          <a:p>
            <a:r>
              <a:rPr lang="ar-SA" sz="2000" dirty="0">
                <a:latin typeface="Arial" panose="020B0604020202020204" pitchFamily="34" charset="0"/>
                <a:cs typeface="Arial" panose="020B0604020202020204" pitchFamily="34" charset="0"/>
              </a:rPr>
              <a:t/>
            </a:r>
            <a:br>
              <a:rPr lang="ar-SA" sz="2000" dirty="0">
                <a:latin typeface="Arial" panose="020B0604020202020204" pitchFamily="34" charset="0"/>
                <a:cs typeface="Arial" panose="020B0604020202020204" pitchFamily="34" charset="0"/>
              </a:rPr>
            </a:br>
            <a:endParaRPr lang="ar-S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4794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dirty="0"/>
          </a:p>
        </p:txBody>
      </p:sp>
      <p:sp>
        <p:nvSpPr>
          <p:cNvPr id="3" name="Content Placeholder 2"/>
          <p:cNvSpPr>
            <a:spLocks noGrp="1"/>
          </p:cNvSpPr>
          <p:nvPr>
            <p:ph idx="1"/>
          </p:nvPr>
        </p:nvSpPr>
        <p:spPr>
          <a:xfrm>
            <a:off x="677334" y="1"/>
            <a:ext cx="8596668" cy="6858000"/>
          </a:xfrm>
        </p:spPr>
        <p:txBody>
          <a:bodyPr/>
          <a:lstStyle/>
          <a:p>
            <a:r>
              <a:rPr lang="ar-SA" b="1" dirty="0"/>
              <a:t>البريد الإلكتروني 1:</a:t>
            </a:r>
            <a:r>
              <a:rPr lang="ar-SA" dirty="0"/>
              <a:t> يعيّن هذا الحقل البريد الإلكتروني الأساسي للمورد.</a:t>
            </a:r>
          </a:p>
          <a:p>
            <a:r>
              <a:rPr lang="ar-SA" b="1" dirty="0"/>
              <a:t>البريد الإلكتروني 2:</a:t>
            </a:r>
            <a:r>
              <a:rPr lang="ar-SA" dirty="0"/>
              <a:t> يعيّن هذا الحقل البريد الإلكتروني الثانوي للمورد.</a:t>
            </a:r>
          </a:p>
          <a:p>
            <a:r>
              <a:rPr lang="ar-SA" b="1" dirty="0"/>
              <a:t>فاكس 1:</a:t>
            </a:r>
            <a:r>
              <a:rPr lang="ar-SA" dirty="0"/>
              <a:t> يعيّن هذا الحقل رقم الفاكس 1 للمورد.</a:t>
            </a:r>
          </a:p>
          <a:p>
            <a:r>
              <a:rPr lang="ar-SA" b="1" dirty="0"/>
              <a:t>الفاكس 2:</a:t>
            </a:r>
            <a:r>
              <a:rPr lang="ar-SA" dirty="0"/>
              <a:t> يعيّن هذا الحقل رقم الفاكس 2 للمورد.</a:t>
            </a:r>
          </a:p>
          <a:p>
            <a:r>
              <a:rPr lang="ar-SA" b="1" dirty="0"/>
              <a:t>المرجع 1:</a:t>
            </a:r>
            <a:r>
              <a:rPr lang="ar-SA" dirty="0"/>
              <a:t> يحدد هذا الحقل مرجع جهة الاتصال 1.</a:t>
            </a:r>
          </a:p>
          <a:p>
            <a:r>
              <a:rPr lang="ar-SA" b="1" dirty="0"/>
              <a:t>المرجع 2:</a:t>
            </a:r>
            <a:r>
              <a:rPr lang="ar-SA" dirty="0"/>
              <a:t> يحدد هذا الحقل مرجع جهة الاتصال 2.</a:t>
            </a:r>
          </a:p>
          <a:p>
            <a:r>
              <a:rPr lang="ar-SA" b="1" dirty="0"/>
              <a:t>المرجع 1 – تليفون:</a:t>
            </a:r>
            <a:r>
              <a:rPr lang="ar-SA" dirty="0"/>
              <a:t> يحدد هذا الحقل رقم الهاتف للمرجع 1.</a:t>
            </a:r>
          </a:p>
          <a:p>
            <a:r>
              <a:rPr lang="ar-SA" b="1" dirty="0"/>
              <a:t>المرجع 2 – تليفون:</a:t>
            </a:r>
            <a:r>
              <a:rPr lang="ar-SA" dirty="0"/>
              <a:t> يحدد هذا الحقل رقم الهاتف المرجع 2.</a:t>
            </a:r>
          </a:p>
          <a:p>
            <a:r>
              <a:rPr lang="ar-SA" b="1" dirty="0"/>
              <a:t>المرجع 1 – البريد الإلكتروني:</a:t>
            </a:r>
            <a:r>
              <a:rPr lang="ar-SA" dirty="0"/>
              <a:t> يحدد هذا الحقل عنوان البريد الإلكتروني للمرجع 1.</a:t>
            </a:r>
          </a:p>
          <a:p>
            <a:r>
              <a:rPr lang="ar-SA" b="1" dirty="0"/>
              <a:t>المرجع 2 – البريد الإلكتروني:</a:t>
            </a:r>
            <a:r>
              <a:rPr lang="ar-SA" dirty="0"/>
              <a:t> يحدد هذا الحقل عنوان البريد الإلكتروني للمرجع 2.</a:t>
            </a:r>
          </a:p>
          <a:p>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195" y="4023361"/>
            <a:ext cx="10058400" cy="2834640"/>
          </a:xfrm>
          <a:prstGeom prst="rect">
            <a:avLst/>
          </a:prstGeom>
        </p:spPr>
      </p:pic>
    </p:spTree>
    <p:extLst>
      <p:ext uri="{BB962C8B-B14F-4D97-AF65-F5344CB8AC3E}">
        <p14:creationId xmlns:p14="http://schemas.microsoft.com/office/powerpoint/2010/main" val="3619273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a:xfrm>
            <a:off x="677334" y="1"/>
            <a:ext cx="8596668" cy="6041362"/>
          </a:xfrm>
        </p:spPr>
        <p:txBody>
          <a:bodyPr/>
          <a:lstStyle/>
          <a:p>
            <a:r>
              <a:rPr lang="ar-SA" sz="2000" b="1" dirty="0">
                <a:latin typeface="Arial" panose="020B0604020202020204" pitchFamily="34" charset="0"/>
                <a:cs typeface="Arial" panose="020B0604020202020204" pitchFamily="34" charset="0"/>
              </a:rPr>
              <a:t>مبلغ الضمان:</a:t>
            </a:r>
            <a:r>
              <a:rPr lang="ar-SA" sz="2000" dirty="0">
                <a:latin typeface="Arial" panose="020B0604020202020204" pitchFamily="34" charset="0"/>
                <a:cs typeface="Arial" panose="020B0604020202020204" pitchFamily="34" charset="0"/>
              </a:rPr>
              <a:t> يعيّن هذا الحقل مبلغ الضمان المدفوع للمورد.</a:t>
            </a:r>
          </a:p>
          <a:p>
            <a:r>
              <a:rPr lang="ar-SA" sz="2000" b="1" dirty="0">
                <a:latin typeface="Arial" panose="020B0604020202020204" pitchFamily="34" charset="0"/>
                <a:cs typeface="Arial" panose="020B0604020202020204" pitchFamily="34" charset="0"/>
              </a:rPr>
              <a:t>نسبة الخصم:</a:t>
            </a:r>
            <a:r>
              <a:rPr lang="ar-SA" sz="2000" dirty="0">
                <a:latin typeface="Arial" panose="020B0604020202020204" pitchFamily="34" charset="0"/>
                <a:cs typeface="Arial" panose="020B0604020202020204" pitchFamily="34" charset="0"/>
              </a:rPr>
              <a:t> يحدد هذا الحقل النسبة المئوية للخصم المسموح به من المورد.</a:t>
            </a:r>
          </a:p>
          <a:p>
            <a:r>
              <a:rPr lang="ar-SA" sz="2000" b="1" dirty="0">
                <a:latin typeface="Arial" panose="020B0604020202020204" pitchFamily="34" charset="0"/>
                <a:cs typeface="Arial" panose="020B0604020202020204" pitchFamily="34" charset="0"/>
              </a:rPr>
              <a:t>الأيام المخصومة:</a:t>
            </a:r>
            <a:r>
              <a:rPr lang="ar-SA" sz="2000" dirty="0">
                <a:latin typeface="Arial" panose="020B0604020202020204" pitchFamily="34" charset="0"/>
                <a:cs typeface="Arial" panose="020B0604020202020204" pitchFamily="34" charset="0"/>
              </a:rPr>
              <a:t> يحدد هذا الحقل </a:t>
            </a:r>
            <a:r>
              <a:rPr lang="ar-SA" sz="2000" b="1" dirty="0">
                <a:latin typeface="Arial" panose="020B0604020202020204" pitchFamily="34" charset="0"/>
                <a:cs typeface="Arial" panose="020B0604020202020204" pitchFamily="34" charset="0"/>
              </a:rPr>
              <a:t>مدة</a:t>
            </a:r>
            <a:r>
              <a:rPr lang="ar-SA" sz="2000" dirty="0">
                <a:latin typeface="Arial" panose="020B0604020202020204" pitchFamily="34" charset="0"/>
                <a:cs typeface="Arial" panose="020B0604020202020204" pitchFamily="34" charset="0"/>
              </a:rPr>
              <a:t> </a:t>
            </a:r>
            <a:r>
              <a:rPr lang="ar-SA" sz="2000" b="1" dirty="0">
                <a:latin typeface="Arial" panose="020B0604020202020204" pitchFamily="34" charset="0"/>
                <a:cs typeface="Arial" panose="020B0604020202020204" pitchFamily="34" charset="0"/>
              </a:rPr>
              <a:t>الائتمان</a:t>
            </a:r>
            <a:r>
              <a:rPr lang="ar-SA" sz="2000" dirty="0">
                <a:latin typeface="Arial" panose="020B0604020202020204" pitchFamily="34" charset="0"/>
                <a:cs typeface="Arial" panose="020B0604020202020204" pitchFamily="34" charset="0"/>
              </a:rPr>
              <a:t> المسموح بها.</a:t>
            </a:r>
          </a:p>
          <a:p>
            <a:r>
              <a:rPr lang="ar-SA" sz="2000" b="1" dirty="0">
                <a:latin typeface="Arial" panose="020B0604020202020204" pitchFamily="34" charset="0"/>
                <a:cs typeface="Arial" panose="020B0604020202020204" pitchFamily="34" charset="0"/>
              </a:rPr>
              <a:t>حد الائتمان:</a:t>
            </a:r>
            <a:r>
              <a:rPr lang="ar-SA" sz="2000" dirty="0">
                <a:latin typeface="Arial" panose="020B0604020202020204" pitchFamily="34" charset="0"/>
                <a:cs typeface="Arial" panose="020B0604020202020204" pitchFamily="34" charset="0"/>
              </a:rPr>
              <a:t> يعيّن هذا الحقل حد الائتمان للمورد.</a:t>
            </a:r>
          </a:p>
          <a:p>
            <a:r>
              <a:rPr lang="ar-SA" sz="2000" b="1" dirty="0">
                <a:latin typeface="Arial" panose="020B0604020202020204" pitchFamily="34" charset="0"/>
                <a:cs typeface="Arial" panose="020B0604020202020204" pitchFamily="34" charset="0"/>
              </a:rPr>
              <a:t>ايقاف التعامل؟:</a:t>
            </a:r>
            <a:r>
              <a:rPr lang="ar-SA" sz="2000" dirty="0">
                <a:latin typeface="Arial" panose="020B0604020202020204" pitchFamily="34" charset="0"/>
                <a:cs typeface="Arial" panose="020B0604020202020204" pitchFamily="34" charset="0"/>
              </a:rPr>
              <a:t> مربع الاختيار هذا إذا تم تحديده </a:t>
            </a:r>
            <a:r>
              <a:rPr lang="ar-SA" sz="2000" b="1" dirty="0">
                <a:latin typeface="Arial" panose="020B0604020202020204" pitchFamily="34" charset="0"/>
                <a:cs typeface="Arial" panose="020B0604020202020204" pitchFamily="34" charset="0"/>
              </a:rPr>
              <a:t>يوقف التعامل</a:t>
            </a:r>
            <a:r>
              <a:rPr lang="ar-SA" sz="2000" dirty="0">
                <a:latin typeface="Arial" panose="020B0604020202020204" pitchFamily="34" charset="0"/>
                <a:cs typeface="Arial" panose="020B0604020202020204" pitchFamily="34" charset="0"/>
              </a:rPr>
              <a:t> مع المورد. إذا لم يتم تحديده فإنه يسمح بالتعامل مع المورد.</a:t>
            </a:r>
          </a:p>
          <a:p>
            <a:r>
              <a:rPr lang="ar-SA" sz="2000" b="1" dirty="0">
                <a:latin typeface="Arial" panose="020B0604020202020204" pitchFamily="34" charset="0"/>
                <a:cs typeface="Arial" panose="020B0604020202020204" pitchFamily="34" charset="0"/>
              </a:rPr>
              <a:t>معفى من الضريبة؟:</a:t>
            </a:r>
            <a:r>
              <a:rPr lang="ar-SA" sz="2000" dirty="0">
                <a:latin typeface="Arial" panose="020B0604020202020204" pitchFamily="34" charset="0"/>
                <a:cs typeface="Arial" panose="020B0604020202020204" pitchFamily="34" charset="0"/>
              </a:rPr>
              <a:t> إذا تم تحديد مربع الاختيار هذا فانه يسمح بالإعفاء من الضرائب للمورد.</a:t>
            </a:r>
          </a:p>
          <a:p>
            <a:r>
              <a:rPr lang="ar-SA" sz="2000" b="1" dirty="0">
                <a:latin typeface="Arial" panose="020B0604020202020204" pitchFamily="34" charset="0"/>
                <a:cs typeface="Arial" panose="020B0604020202020204" pitchFamily="34" charset="0"/>
              </a:rPr>
              <a:t>رمز الحساب:</a:t>
            </a:r>
            <a:r>
              <a:rPr lang="ar-SA" sz="2000" dirty="0">
                <a:latin typeface="Arial" panose="020B0604020202020204" pitchFamily="34" charset="0"/>
                <a:cs typeface="Arial" panose="020B0604020202020204" pitchFamily="34" charset="0"/>
              </a:rPr>
              <a:t> يسمح هذا الحقل باختيار رمز الحساب للمورد. كما يمكن انشاء حساب جديد للمورد من خلال النقر على رمز </a:t>
            </a:r>
            <a:r>
              <a:rPr lang="ar-SA" sz="2000" b="1" dirty="0">
                <a:latin typeface="Arial" panose="020B0604020202020204" pitchFamily="34" charset="0"/>
                <a:cs typeface="Arial" panose="020B0604020202020204" pitchFamily="34" charset="0"/>
              </a:rPr>
              <a:t>“القلم”</a:t>
            </a:r>
            <a:endParaRPr lang="ar-SA"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اسم الحساب:</a:t>
            </a:r>
            <a:r>
              <a:rPr lang="ar-SA" sz="2000" dirty="0">
                <a:latin typeface="Arial" panose="020B0604020202020204" pitchFamily="34" charset="0"/>
                <a:cs typeface="Arial" panose="020B0604020202020204" pitchFamily="34" charset="0"/>
              </a:rPr>
              <a:t> يتم جلب هذا الحقل تلقائيًا بواسطة النظام بناءً على رمز الحساب.</a:t>
            </a:r>
          </a:p>
          <a:p>
            <a:r>
              <a:rPr lang="ar-SA" sz="2000" dirty="0">
                <a:latin typeface="Arial" panose="020B0604020202020204" pitchFamily="34" charset="0"/>
                <a:cs typeface="Arial" panose="020B0604020202020204" pitchFamily="34" charset="0"/>
              </a:rPr>
              <a:t>انقر فوق الزر </a:t>
            </a:r>
            <a:r>
              <a:rPr lang="ar-SA" sz="2000" b="1" dirty="0">
                <a:latin typeface="Arial" panose="020B0604020202020204" pitchFamily="34" charset="0"/>
                <a:cs typeface="Arial" panose="020B0604020202020204" pitchFamily="34" charset="0"/>
              </a:rPr>
              <a:t>“حفظ”</a:t>
            </a:r>
            <a:r>
              <a:rPr lang="ar-SA" sz="2000" dirty="0">
                <a:latin typeface="Arial" panose="020B0604020202020204" pitchFamily="34" charset="0"/>
                <a:cs typeface="Arial" panose="020B0604020202020204" pitchFamily="34" charset="0"/>
              </a:rPr>
              <a:t> في الجزء العلوي من الصفحة لحفظ معلومات المورد.</a:t>
            </a:r>
          </a:p>
          <a:p>
            <a:endParaRPr lang="ar-SA"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95091"/>
            <a:ext cx="10628402" cy="2262909"/>
          </a:xfrm>
          <a:prstGeom prst="rect">
            <a:avLst/>
          </a:prstGeom>
        </p:spPr>
      </p:pic>
    </p:spTree>
    <p:extLst>
      <p:ext uri="{BB962C8B-B14F-4D97-AF65-F5344CB8AC3E}">
        <p14:creationId xmlns:p14="http://schemas.microsoft.com/office/powerpoint/2010/main" val="1983675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6754"/>
            <a:ext cx="8596668" cy="1397726"/>
          </a:xfrm>
        </p:spPr>
        <p:txBody>
          <a:bodyPr>
            <a:normAutofit fontScale="90000"/>
          </a:bodyPr>
          <a:lstStyle/>
          <a:p>
            <a:pPr algn="ctr"/>
            <a:r>
              <a:rPr lang="ar-SA" sz="2200" dirty="0">
                <a:latin typeface="Arial" panose="020B0604020202020204" pitchFamily="34" charset="0"/>
                <a:cs typeface="Arial" panose="020B0604020202020204" pitchFamily="34" charset="0"/>
              </a:rPr>
              <a:t>تعديل بيانات المورد</a:t>
            </a:r>
            <a:br>
              <a:rPr lang="ar-SA" sz="2200" dirty="0">
                <a:latin typeface="Arial" panose="020B0604020202020204" pitchFamily="34" charset="0"/>
                <a:cs typeface="Arial" panose="020B0604020202020204" pitchFamily="34" charset="0"/>
              </a:rPr>
            </a:br>
            <a:r>
              <a:rPr lang="ar-SA" sz="2200" dirty="0">
                <a:latin typeface="Arial" panose="020B0604020202020204" pitchFamily="34" charset="0"/>
                <a:cs typeface="Arial" panose="020B0604020202020204" pitchFamily="34" charset="0"/>
              </a:rPr>
              <a:t>لتعديل بيانات المورد، انتقل إلى </a:t>
            </a:r>
            <a:r>
              <a:rPr lang="ar-SA" sz="2200" b="1" dirty="0">
                <a:latin typeface="Arial" panose="020B0604020202020204" pitchFamily="34" charset="0"/>
                <a:cs typeface="Arial" panose="020B0604020202020204" pitchFamily="34" charset="0"/>
              </a:rPr>
              <a:t>المخزون&gt; البيانات الرئيسية&gt; الموردين،</a:t>
            </a:r>
            <a:r>
              <a:rPr lang="ar-SA" sz="2200" dirty="0">
                <a:latin typeface="Arial" panose="020B0604020202020204" pitchFamily="34" charset="0"/>
                <a:cs typeface="Arial" panose="020B0604020202020204" pitchFamily="34" charset="0"/>
              </a:rPr>
              <a:t> يتم عرض صفحة الموردين</a:t>
            </a:r>
            <a:r>
              <a:rPr lang="ar-SA" dirty="0"/>
              <a:t>.</a:t>
            </a:r>
            <a:br>
              <a:rPr lang="ar-SA" dirty="0"/>
            </a:br>
            <a:endParaRPr lang="ar-SA" dirty="0"/>
          </a:p>
        </p:txBody>
      </p:sp>
      <p:sp>
        <p:nvSpPr>
          <p:cNvPr id="3" name="Content Placeholder 2"/>
          <p:cNvSpPr>
            <a:spLocks noGrp="1"/>
          </p:cNvSpPr>
          <p:nvPr>
            <p:ph idx="1"/>
          </p:nvPr>
        </p:nvSpPr>
        <p:spPr>
          <a:xfrm>
            <a:off x="677334" y="1280160"/>
            <a:ext cx="8596668" cy="5577839"/>
          </a:xfrm>
        </p:spPr>
        <p:txBody>
          <a:bodyPr/>
          <a:lstStyle/>
          <a:p>
            <a:r>
              <a:rPr lang="ar-SA" b="1" dirty="0"/>
              <a:t>حدد الصف المطلوب للمورد المحدد.</a:t>
            </a:r>
            <a:endParaRPr lang="ar-SA" dirty="0"/>
          </a:p>
          <a:p>
            <a:r>
              <a:rPr lang="ar-SA" dirty="0"/>
              <a:t/>
            </a:r>
            <a:br>
              <a:rPr lang="ar-SA" dirty="0"/>
            </a:br>
            <a:endParaRPr lang="ar-SA" dirty="0" smtClean="0"/>
          </a:p>
          <a:p>
            <a:endParaRPr lang="ar-SA" dirty="0"/>
          </a:p>
          <a:p>
            <a:endParaRPr lang="ar-SA" dirty="0" smtClean="0"/>
          </a:p>
          <a:p>
            <a:endParaRPr lang="ar-SA" dirty="0"/>
          </a:p>
          <a:p>
            <a:r>
              <a:rPr lang="ar-SA" dirty="0"/>
              <a:t>توجد أربعة رموز هي </a:t>
            </a:r>
            <a:r>
              <a:rPr lang="ar-SA" b="1" dirty="0"/>
              <a:t>معاينة</a:t>
            </a:r>
            <a:r>
              <a:rPr lang="ar-SA" dirty="0"/>
              <a:t> و</a:t>
            </a:r>
            <a:r>
              <a:rPr lang="ar-SA" b="1" dirty="0"/>
              <a:t>تعديل</a:t>
            </a:r>
            <a:r>
              <a:rPr lang="ar-SA" dirty="0"/>
              <a:t> و</a:t>
            </a:r>
            <a:r>
              <a:rPr lang="ar-SA" b="1" dirty="0"/>
              <a:t>طباعة</a:t>
            </a:r>
            <a:r>
              <a:rPr lang="ar-SA" dirty="0"/>
              <a:t> و</a:t>
            </a:r>
            <a:r>
              <a:rPr lang="ar-SA" b="1" dirty="0"/>
              <a:t>حذف</a:t>
            </a:r>
            <a:r>
              <a:rPr lang="ar-SA" dirty="0"/>
              <a:t> أمام كل مورد في القائمة</a:t>
            </a:r>
            <a:r>
              <a:rPr lang="ar-SA" dirty="0" smtClean="0"/>
              <a:t>.</a:t>
            </a:r>
          </a:p>
          <a:p>
            <a:endParaRPr lang="ar-SA" dirty="0"/>
          </a:p>
          <a:p>
            <a:endParaRPr lang="ar-SA" dirty="0" smtClean="0"/>
          </a:p>
          <a:p>
            <a:endParaRPr lang="ar-SA" dirty="0"/>
          </a:p>
          <a:p>
            <a:pPr marL="0" indent="0">
              <a:buNone/>
            </a:pPr>
            <a:r>
              <a:rPr lang="ar-SA" dirty="0"/>
              <a:t> </a:t>
            </a:r>
            <a:r>
              <a:rPr lang="ar-SA" dirty="0" smtClean="0"/>
              <a:t>    انقر </a:t>
            </a:r>
            <a:r>
              <a:rPr lang="ar-SA" dirty="0"/>
              <a:t>على أيقونة </a:t>
            </a:r>
            <a:r>
              <a:rPr lang="ar-SA" b="1" dirty="0"/>
              <a:t>تعديل (رمز القلم)</a:t>
            </a:r>
            <a:r>
              <a:rPr lang="ar-SA" dirty="0"/>
              <a:t> لتحديث بيانات </a:t>
            </a:r>
            <a:r>
              <a:rPr lang="ar-SA" dirty="0" smtClean="0"/>
              <a:t>المورد .</a:t>
            </a:r>
          </a:p>
          <a:p>
            <a:r>
              <a:rPr lang="ar-SA" dirty="0" smtClean="0"/>
              <a:t>ثم نقوم </a:t>
            </a:r>
            <a:r>
              <a:rPr lang="ar-SA" dirty="0"/>
              <a:t>بتحديث معلومات المورد </a:t>
            </a:r>
            <a:r>
              <a:rPr lang="ar-SA" dirty="0" smtClean="0"/>
              <a:t>وننقر </a:t>
            </a:r>
            <a:r>
              <a:rPr lang="ar-SA" dirty="0"/>
              <a:t>على زر </a:t>
            </a:r>
            <a:r>
              <a:rPr lang="ar-SA" b="1" dirty="0"/>
              <a:t>حفظ</a:t>
            </a:r>
            <a:r>
              <a:rPr lang="ar-SA" dirty="0"/>
              <a:t> في أعلى الصفحة.</a:t>
            </a:r>
            <a:r>
              <a:rPr lang="ar-SA" dirty="0" smtClean="0"/>
              <a:t> </a:t>
            </a:r>
          </a:p>
          <a:p>
            <a:r>
              <a:rPr lang="ar-SA" dirty="0" smtClean="0"/>
              <a:t>ولحذف المورد نقوم بالنقر على ايقونة السلة .</a:t>
            </a:r>
          </a:p>
          <a:p>
            <a:r>
              <a:rPr lang="ar-SA" dirty="0" smtClean="0"/>
              <a:t>ولطباعة بيانات المورد نقوم بالنقر علي ايقونة الطابعة .</a:t>
            </a:r>
          </a:p>
          <a:p>
            <a:pPr marL="0" indent="0">
              <a:buNone/>
            </a:pPr>
            <a:endParaRPr lang="ar-SA" dirty="0" smtClean="0"/>
          </a:p>
          <a:p>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89611"/>
            <a:ext cx="9744891" cy="159366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4115" y="4077779"/>
            <a:ext cx="5251269" cy="951422"/>
          </a:xfrm>
          <a:prstGeom prst="rect">
            <a:avLst/>
          </a:prstGeom>
        </p:spPr>
      </p:pic>
    </p:spTree>
    <p:extLst>
      <p:ext uri="{BB962C8B-B14F-4D97-AF65-F5344CB8AC3E}">
        <p14:creationId xmlns:p14="http://schemas.microsoft.com/office/powerpoint/2010/main" val="36232422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139</TotalTime>
  <Words>99</Words>
  <Application>Microsoft Office PowerPoint</Application>
  <PresentationFormat>Widescreen</PresentationFormat>
  <Paragraphs>52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Andalus</vt:lpstr>
      <vt:lpstr>Arabic Typesetting</vt:lpstr>
      <vt:lpstr>Arial</vt:lpstr>
      <vt:lpstr>Tahoma</vt:lpstr>
      <vt:lpstr>Trebuchet MS</vt:lpstr>
      <vt:lpstr>Wingdings 3</vt:lpstr>
      <vt:lpstr>Facet</vt:lpstr>
      <vt:lpstr>كيفية اضافة الموردين عليSMACC </vt:lpstr>
      <vt:lpstr>اولاً: تعريف الموردين...</vt:lpstr>
      <vt:lpstr> في الموردين، يمكنك إضافة معلومات المورد الجديد باللغة التي تريدها. يمكنك تحديث وحذف وطباعة معلومات المورد التي تريدها.  </vt:lpstr>
      <vt:lpstr>إضافة مورد جديد لإضافة مورد جديد، انتقل إلى المخزون&gt; البيانات الرئيسية&gt; الموردين، يتم عرض صفحة الموردين.كما هو موضح سابقاً </vt:lpstr>
      <vt:lpstr>رمز المورد: يتم إنشاء هذا الحقل تلقائيًا بواسطة النظام. اسم المورد: أدخل اسم المورد. إدارة الأسماء: يوجد هذا الزر أمام اسم المورد ويحدد اسم المورد بلغات متعددة.  </vt:lpstr>
      <vt:lpstr>PowerPoint Presentation</vt:lpstr>
      <vt:lpstr>PowerPoint Presentation</vt:lpstr>
      <vt:lpstr>تعديل بيانات المورد لتعديل بيانات المورد، انتقل إلى المخزون&gt; البيانات الرئيسية&gt; الموردين، يتم عرض صفحة الموردين.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الموردين</dc:title>
  <dc:creator>DELL</dc:creator>
  <cp:lastModifiedBy>DELL</cp:lastModifiedBy>
  <cp:revision>12</cp:revision>
  <dcterms:created xsi:type="dcterms:W3CDTF">2023-09-13T06:57:31Z</dcterms:created>
  <dcterms:modified xsi:type="dcterms:W3CDTF">2023-09-13T09:56:04Z</dcterms:modified>
</cp:coreProperties>
</file>